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DD3353-89B0-4570-AE46-C425C0E1F991}"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384150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3353-89B0-4570-AE46-C425C0E1F991}"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154050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3353-89B0-4570-AE46-C425C0E1F991}"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301522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3353-89B0-4570-AE46-C425C0E1F991}"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2036523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DD3353-89B0-4570-AE46-C425C0E1F991}" type="datetimeFigureOut">
              <a:rPr lang="en-US" smtClean="0"/>
              <a:t>12/10/2018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224248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DD3353-89B0-4570-AE46-C425C0E1F991}"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1059289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DD3353-89B0-4570-AE46-C425C0E1F991}" type="datetimeFigureOut">
              <a:rPr lang="en-US" smtClean="0"/>
              <a:t>12/10/2018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2540555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DD3353-89B0-4570-AE46-C425C0E1F991}" type="datetimeFigureOut">
              <a:rPr lang="en-US" smtClean="0"/>
              <a:t>12/10/2018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1269741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DD3353-89B0-4570-AE46-C425C0E1F991}" type="datetimeFigureOut">
              <a:rPr lang="en-US" smtClean="0"/>
              <a:t>12/10/2018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3340402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D3353-89B0-4570-AE46-C425C0E1F991}"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1172614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DD3353-89B0-4570-AE46-C425C0E1F991}" type="datetimeFigureOut">
              <a:rPr lang="en-US" smtClean="0"/>
              <a:t>12/10/2018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34E83E-16F2-450C-99F6-6E29AAC4FD03}" type="slidenum">
              <a:rPr lang="en-US" smtClean="0"/>
              <a:t>‹#›</a:t>
            </a:fld>
            <a:endParaRPr lang="en-US"/>
          </a:p>
        </p:txBody>
      </p:sp>
    </p:spTree>
    <p:extLst>
      <p:ext uri="{BB962C8B-B14F-4D97-AF65-F5344CB8AC3E}">
        <p14:creationId xmlns:p14="http://schemas.microsoft.com/office/powerpoint/2010/main" val="369609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DD3353-89B0-4570-AE46-C425C0E1F991}" type="datetimeFigureOut">
              <a:rPr lang="en-US" smtClean="0"/>
              <a:t>12/10/2018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4E83E-16F2-450C-99F6-6E29AAC4FD03}" type="slidenum">
              <a:rPr lang="en-US" smtClean="0"/>
              <a:t>‹#›</a:t>
            </a:fld>
            <a:endParaRPr lang="en-US"/>
          </a:p>
        </p:txBody>
      </p:sp>
    </p:spTree>
    <p:extLst>
      <p:ext uri="{BB962C8B-B14F-4D97-AF65-F5344CB8AC3E}">
        <p14:creationId xmlns:p14="http://schemas.microsoft.com/office/powerpoint/2010/main" val="3113930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7772400" cy="5562600"/>
          </a:xfrm>
        </p:spPr>
        <p:txBody>
          <a:bodyPr>
            <a:noAutofit/>
          </a:bodyPr>
          <a:lstStyle/>
          <a:p>
            <a:pPr marL="0" marR="0" algn="r" rtl="1">
              <a:spcBef>
                <a:spcPts val="0"/>
              </a:spcBef>
              <a:spcAft>
                <a:spcPts val="0"/>
              </a:spcAft>
              <a:tabLst>
                <a:tab pos="473710" algn="l"/>
              </a:tabLst>
            </a:pPr>
            <a:r>
              <a:rPr lang="ar-IQ" sz="2400" b="1" dirty="0" smtClean="0">
                <a:effectLst/>
                <a:latin typeface="Times New Roman"/>
                <a:ea typeface="Times New Roman"/>
              </a:rPr>
              <a:t> </a:t>
            </a:r>
            <a:r>
              <a:rPr lang="en-US" sz="2400" b="1" dirty="0" smtClean="0">
                <a:effectLst/>
                <a:latin typeface="Times New Roman"/>
                <a:ea typeface="Times New Roman"/>
              </a:rPr>
              <a:t/>
            </a:r>
            <a:br>
              <a:rPr lang="en-US" sz="2400" b="1" dirty="0" smtClean="0">
                <a:effectLst/>
                <a:latin typeface="Times New Roman"/>
                <a:ea typeface="Times New Roman"/>
              </a:rPr>
            </a:br>
            <a:r>
              <a:rPr lang="en-US" sz="2400" b="1" dirty="0">
                <a:latin typeface="Times New Roman"/>
                <a:ea typeface="Times New Roman"/>
              </a:rPr>
              <a:t/>
            </a:r>
            <a:br>
              <a:rPr lang="en-US" sz="2400" b="1" dirty="0">
                <a:latin typeface="Times New Roman"/>
                <a:ea typeface="Times New Roman"/>
              </a:rPr>
            </a:br>
            <a:r>
              <a:rPr lang="en-US" sz="2400" b="1" dirty="0" smtClean="0">
                <a:latin typeface="Times New Roman"/>
                <a:ea typeface="Times New Roman"/>
              </a:rPr>
              <a:t/>
            </a:r>
            <a:br>
              <a:rPr lang="en-US" sz="2400" b="1" dirty="0" smtClean="0">
                <a:latin typeface="Times New Roman"/>
                <a:ea typeface="Times New Roman"/>
              </a:rPr>
            </a:br>
            <a:r>
              <a:rPr lang="en-US" sz="2400" b="1" dirty="0">
                <a:latin typeface="Times New Roman"/>
                <a:ea typeface="Times New Roman"/>
              </a:rPr>
              <a:t/>
            </a:r>
            <a:br>
              <a:rPr lang="en-US" sz="2400" b="1" dirty="0">
                <a:latin typeface="Times New Roman"/>
                <a:ea typeface="Times New Roman"/>
              </a:rPr>
            </a:br>
            <a:r>
              <a:rPr lang="ar-IQ" sz="2400" b="1" dirty="0" smtClean="0">
                <a:effectLst/>
                <a:latin typeface="Times New Roman"/>
                <a:ea typeface="Times New Roman"/>
              </a:rPr>
              <a:t>اغراض التحفيز </a:t>
            </a:r>
            <a:r>
              <a:rPr lang="en-US" sz="2400" dirty="0" smtClean="0">
                <a:effectLst/>
                <a:latin typeface="Times New Roman"/>
                <a:ea typeface="Times New Roman"/>
              </a:rPr>
              <a:t/>
            </a:r>
            <a:br>
              <a:rPr lang="en-US" sz="2400" dirty="0" smtClean="0">
                <a:effectLst/>
                <a:latin typeface="Times New Roman"/>
                <a:ea typeface="Times New Roman"/>
              </a:rPr>
            </a:br>
            <a:r>
              <a:rPr lang="ar-IQ" sz="2400" dirty="0" smtClean="0">
                <a:effectLst/>
                <a:latin typeface="Times New Roman"/>
                <a:ea typeface="Times New Roman"/>
              </a:rPr>
              <a:t> </a:t>
            </a:r>
            <a:r>
              <a:rPr lang="en-US" sz="2400" dirty="0" smtClean="0">
                <a:effectLst/>
                <a:latin typeface="Times New Roman"/>
                <a:ea typeface="Times New Roman"/>
              </a:rPr>
              <a:t/>
            </a:r>
            <a:br>
              <a:rPr lang="en-US" sz="2400" dirty="0" smtClean="0">
                <a:effectLst/>
                <a:latin typeface="Times New Roman"/>
                <a:ea typeface="Times New Roman"/>
              </a:rPr>
            </a:br>
            <a:r>
              <a:rPr lang="ar-IQ" sz="2400" dirty="0" smtClean="0">
                <a:effectLst/>
                <a:latin typeface="Times New Roman"/>
                <a:ea typeface="Times New Roman"/>
              </a:rPr>
              <a:t>من البديهيات </a:t>
            </a:r>
            <a:r>
              <a:rPr lang="ar-IQ" sz="2400" dirty="0" err="1" smtClean="0">
                <a:effectLst/>
                <a:latin typeface="Times New Roman"/>
                <a:ea typeface="Times New Roman"/>
              </a:rPr>
              <a:t>المعروفه</a:t>
            </a:r>
            <a:r>
              <a:rPr lang="ar-IQ" sz="2400" dirty="0" smtClean="0">
                <a:effectLst/>
                <a:latin typeface="Times New Roman"/>
                <a:ea typeface="Times New Roman"/>
              </a:rPr>
              <a:t> في مجال التعلم هي ان مستوى الانجاز للفرد في اي مهاره قد </a:t>
            </a:r>
            <a:r>
              <a:rPr lang="ar-IQ" sz="2400" dirty="0" err="1" smtClean="0">
                <a:effectLst/>
                <a:latin typeface="Times New Roman"/>
                <a:ea typeface="Times New Roman"/>
              </a:rPr>
              <a:t>لايعكس</a:t>
            </a:r>
            <a:r>
              <a:rPr lang="ar-IQ" sz="2400" dirty="0" smtClean="0">
                <a:effectLst/>
                <a:latin typeface="Times New Roman"/>
                <a:ea typeface="Times New Roman"/>
              </a:rPr>
              <a:t> </a:t>
            </a:r>
            <a:r>
              <a:rPr lang="ar-IQ" sz="2400" dirty="0" err="1" smtClean="0">
                <a:effectLst/>
                <a:latin typeface="Times New Roman"/>
                <a:ea typeface="Times New Roman"/>
              </a:rPr>
              <a:t>الضروره</a:t>
            </a:r>
            <a:r>
              <a:rPr lang="ar-IQ" sz="2400" dirty="0" smtClean="0">
                <a:effectLst/>
                <a:latin typeface="Times New Roman"/>
                <a:ea typeface="Times New Roman"/>
              </a:rPr>
              <a:t> ودرجه التعلم </a:t>
            </a:r>
            <a:r>
              <a:rPr lang="ar-IQ" sz="2400" dirty="0" err="1" smtClean="0">
                <a:effectLst/>
                <a:latin typeface="Times New Roman"/>
                <a:ea typeface="Times New Roman"/>
              </a:rPr>
              <a:t>لذالك</a:t>
            </a:r>
            <a:r>
              <a:rPr lang="ar-IQ" sz="2400" dirty="0" smtClean="0">
                <a:effectLst/>
                <a:latin typeface="Times New Roman"/>
                <a:ea typeface="Times New Roman"/>
              </a:rPr>
              <a:t> الفرد لتلك </a:t>
            </a:r>
            <a:r>
              <a:rPr lang="ar-IQ" sz="2400" dirty="0" err="1" smtClean="0">
                <a:effectLst/>
                <a:latin typeface="Times New Roman"/>
                <a:ea typeface="Times New Roman"/>
              </a:rPr>
              <a:t>المهاره</a:t>
            </a:r>
            <a:r>
              <a:rPr lang="ar-IQ" sz="2400" dirty="0" smtClean="0">
                <a:effectLst/>
                <a:latin typeface="Times New Roman"/>
                <a:ea typeface="Times New Roman"/>
              </a:rPr>
              <a:t> حيث ان درجه التعلم تساوي مستوى الانجاز </a:t>
            </a:r>
            <a:r>
              <a:rPr lang="ar-IQ" sz="2400" dirty="0" err="1" smtClean="0">
                <a:effectLst/>
                <a:latin typeface="Times New Roman"/>
                <a:ea typeface="Times New Roman"/>
              </a:rPr>
              <a:t>عندد</a:t>
            </a:r>
            <a:r>
              <a:rPr lang="ar-IQ" sz="2400" dirty="0" smtClean="0">
                <a:effectLst/>
                <a:latin typeface="Times New Roman"/>
                <a:ea typeface="Times New Roman"/>
              </a:rPr>
              <a:t> توفر الحوافز </a:t>
            </a:r>
            <a:r>
              <a:rPr lang="ar-IQ" sz="2400" dirty="0" err="1" smtClean="0">
                <a:effectLst/>
                <a:latin typeface="Times New Roman"/>
                <a:ea typeface="Times New Roman"/>
              </a:rPr>
              <a:t>المناسبه</a:t>
            </a:r>
            <a:r>
              <a:rPr lang="ar-IQ" sz="2400" dirty="0" smtClean="0">
                <a:effectLst/>
                <a:latin typeface="Times New Roman"/>
                <a:ea typeface="Times New Roman"/>
              </a:rPr>
              <a:t> والشروط </a:t>
            </a:r>
            <a:r>
              <a:rPr lang="ar-IQ" sz="2400" dirty="0" err="1" smtClean="0">
                <a:effectLst/>
                <a:latin typeface="Times New Roman"/>
                <a:ea typeface="Times New Roman"/>
              </a:rPr>
              <a:t>الجسميه</a:t>
            </a:r>
            <a:r>
              <a:rPr lang="ar-IQ" sz="2400" dirty="0" smtClean="0">
                <a:effectLst/>
                <a:latin typeface="Times New Roman"/>
                <a:ea typeface="Times New Roman"/>
              </a:rPr>
              <a:t> </a:t>
            </a:r>
            <a:r>
              <a:rPr lang="ar-IQ" sz="2400" dirty="0" err="1" smtClean="0">
                <a:effectLst/>
                <a:latin typeface="Times New Roman"/>
                <a:ea typeface="Times New Roman"/>
              </a:rPr>
              <a:t>المناسبه</a:t>
            </a:r>
            <a:r>
              <a:rPr lang="ar-IQ" sz="2400" dirty="0" smtClean="0">
                <a:effectLst/>
                <a:latin typeface="Times New Roman"/>
                <a:ea typeface="Times New Roman"/>
              </a:rPr>
              <a:t> لذا فان درجه التعلم هي اكثر ثباتا من مستوى الانجاز الذي يتذبذب </a:t>
            </a:r>
            <a:r>
              <a:rPr lang="ar-IQ" sz="2400" dirty="0" err="1" smtClean="0">
                <a:effectLst/>
                <a:latin typeface="Times New Roman"/>
                <a:ea typeface="Times New Roman"/>
              </a:rPr>
              <a:t>متاثرا</a:t>
            </a:r>
            <a:r>
              <a:rPr lang="ar-IQ" sz="2400" dirty="0" smtClean="0">
                <a:effectLst/>
                <a:latin typeface="Times New Roman"/>
                <a:ea typeface="Times New Roman"/>
              </a:rPr>
              <a:t> </a:t>
            </a:r>
            <a:r>
              <a:rPr lang="ar-IQ" sz="2400" dirty="0" err="1" smtClean="0">
                <a:effectLst/>
                <a:latin typeface="Times New Roman"/>
                <a:ea typeface="Times New Roman"/>
              </a:rPr>
              <a:t>بلحوافز</a:t>
            </a:r>
            <a:r>
              <a:rPr lang="ar-IQ" sz="2400" dirty="0" smtClean="0">
                <a:effectLst/>
                <a:latin typeface="Times New Roman"/>
                <a:ea typeface="Times New Roman"/>
              </a:rPr>
              <a:t> حيث ان مفهوم النظرية يصف الانجاز في اي وقت على انه </a:t>
            </a:r>
            <a:r>
              <a:rPr lang="ar-IQ" sz="2400" dirty="0" err="1" smtClean="0">
                <a:effectLst/>
                <a:latin typeface="Times New Roman"/>
                <a:ea typeface="Times New Roman"/>
              </a:rPr>
              <a:t>يتاثر</a:t>
            </a:r>
            <a:r>
              <a:rPr lang="ar-IQ" sz="2400" dirty="0" smtClean="0">
                <a:effectLst/>
                <a:latin typeface="Times New Roman"/>
                <a:ea typeface="Times New Roman"/>
              </a:rPr>
              <a:t> بحضور الحافز هناك اكثر من نظريه واحده تشرح </a:t>
            </a:r>
            <a:r>
              <a:rPr lang="ar-IQ" sz="2400" dirty="0" err="1" smtClean="0">
                <a:effectLst/>
                <a:latin typeface="Times New Roman"/>
                <a:ea typeface="Times New Roman"/>
              </a:rPr>
              <a:t>العلاقه</a:t>
            </a:r>
            <a:r>
              <a:rPr lang="ar-IQ" sz="2400" dirty="0" smtClean="0">
                <a:effectLst/>
                <a:latin typeface="Times New Roman"/>
                <a:ea typeface="Times New Roman"/>
              </a:rPr>
              <a:t> بين الحافز ومستوى الانجاز ومن اهم هذه الن</a:t>
            </a:r>
            <a:r>
              <a:rPr lang="ar-IQ" sz="2400" dirty="0">
                <a:latin typeface="Times New Roman"/>
                <a:ea typeface="Times New Roman"/>
              </a:rPr>
              <a:t>ظ</a:t>
            </a:r>
            <a:r>
              <a:rPr lang="ar-IQ" sz="2400" dirty="0" smtClean="0">
                <a:effectLst/>
                <a:latin typeface="Times New Roman"/>
                <a:ea typeface="Times New Roman"/>
              </a:rPr>
              <a:t>ريات نظريه الدافع ( </a:t>
            </a:r>
            <a:r>
              <a:rPr lang="en-US" sz="2400" dirty="0" smtClean="0">
                <a:effectLst/>
                <a:latin typeface="Times New Roman"/>
                <a:ea typeface="Times New Roman"/>
              </a:rPr>
              <a:t>Drive theory </a:t>
            </a:r>
            <a:r>
              <a:rPr lang="ar-IQ" sz="2400" dirty="0" smtClean="0">
                <a:effectLst/>
                <a:latin typeface="Times New Roman"/>
                <a:ea typeface="Times New Roman"/>
              </a:rPr>
              <a:t> ) ونضريه حرف </a:t>
            </a:r>
            <a:r>
              <a:rPr lang="en-US" sz="2400" dirty="0" smtClean="0">
                <a:effectLst/>
                <a:latin typeface="Times New Roman"/>
                <a:ea typeface="Times New Roman"/>
              </a:rPr>
              <a:t>U </a:t>
            </a:r>
            <a:r>
              <a:rPr lang="ar-IQ" sz="2400" dirty="0" smtClean="0">
                <a:effectLst/>
                <a:latin typeface="Times New Roman"/>
                <a:ea typeface="Times New Roman"/>
              </a:rPr>
              <a:t> المقلوب ( </a:t>
            </a:r>
            <a:r>
              <a:rPr lang="en-US" sz="2400" dirty="0" smtClean="0">
                <a:effectLst/>
                <a:latin typeface="Times New Roman"/>
                <a:ea typeface="Times New Roman"/>
              </a:rPr>
              <a:t>Inverted u theory</a:t>
            </a:r>
            <a:r>
              <a:rPr lang="ar-IQ" sz="2400" dirty="0" smtClean="0">
                <a:effectLst/>
                <a:latin typeface="Times New Roman"/>
                <a:ea typeface="Times New Roman"/>
              </a:rPr>
              <a:t> ) فنضريه الدافع تشير الى مستوى الانجاز يتناسب تناسبا طرديا مع درجه التحفيز اي ان مستوى الانجاز يتحسن </a:t>
            </a:r>
            <a:r>
              <a:rPr lang="ar-IQ" sz="2400" dirty="0" err="1" smtClean="0">
                <a:effectLst/>
                <a:latin typeface="Times New Roman"/>
                <a:ea typeface="Times New Roman"/>
              </a:rPr>
              <a:t>بلضروره</a:t>
            </a:r>
            <a:r>
              <a:rPr lang="ar-IQ" sz="2400" dirty="0" smtClean="0">
                <a:effectLst/>
                <a:latin typeface="Times New Roman"/>
                <a:ea typeface="Times New Roman"/>
              </a:rPr>
              <a:t> اذ ازدادت شدة الحافز اما نضريه حرف  </a:t>
            </a:r>
            <a:r>
              <a:rPr lang="en-US" sz="2400" dirty="0" smtClean="0">
                <a:effectLst/>
                <a:latin typeface="Times New Roman"/>
                <a:ea typeface="Times New Roman"/>
              </a:rPr>
              <a:t>	U </a:t>
            </a:r>
            <a:r>
              <a:rPr lang="ar-IQ" sz="2400" dirty="0" smtClean="0">
                <a:effectLst/>
                <a:latin typeface="Times New Roman"/>
                <a:ea typeface="Times New Roman"/>
              </a:rPr>
              <a:t>  تشير الى وجود ارتباط غير خطي بين شده الحافز ومستوى الانجاز وبعدها يتوقف التحسن </a:t>
            </a:r>
            <a:r>
              <a:rPr lang="ar-IQ" sz="2400" dirty="0" err="1" smtClean="0">
                <a:effectLst/>
                <a:latin typeface="Times New Roman"/>
                <a:ea typeface="Times New Roman"/>
              </a:rPr>
              <a:t>بالانجاز</a:t>
            </a:r>
            <a:r>
              <a:rPr lang="ar-IQ" sz="2400" dirty="0" smtClean="0">
                <a:effectLst/>
                <a:latin typeface="Times New Roman"/>
                <a:ea typeface="Times New Roman"/>
              </a:rPr>
              <a:t> عند زياده الحافز عن ذلك الحد ثم يبدا </a:t>
            </a:r>
            <a:r>
              <a:rPr lang="ar-IQ" sz="2400" smtClean="0">
                <a:effectLst/>
                <a:latin typeface="Times New Roman"/>
                <a:ea typeface="Times New Roman"/>
              </a:rPr>
              <a:t>الانجاز بالهبوط </a:t>
            </a:r>
            <a:r>
              <a:rPr lang="ar-IQ" sz="2400" dirty="0" smtClean="0">
                <a:effectLst/>
                <a:latin typeface="Times New Roman"/>
                <a:ea typeface="Times New Roman"/>
              </a:rPr>
              <a:t>مع اي زياده اضافيه في شده </a:t>
            </a:r>
            <a:r>
              <a:rPr lang="ar-IQ" sz="2400" smtClean="0">
                <a:effectLst/>
                <a:latin typeface="Times New Roman"/>
                <a:ea typeface="Times New Roman"/>
              </a:rPr>
              <a:t>الحافز .</a:t>
            </a:r>
            <a:r>
              <a:rPr lang="en-US" sz="2400" dirty="0" smtClean="0">
                <a:effectLst/>
                <a:latin typeface="Times New Roman"/>
                <a:ea typeface="Times New Roman"/>
              </a:rPr>
              <a:t/>
            </a:r>
            <a:br>
              <a:rPr lang="en-US" sz="2400" dirty="0" smtClean="0">
                <a:effectLst/>
                <a:latin typeface="Times New Roman"/>
                <a:ea typeface="Times New Roman"/>
              </a:rPr>
            </a:br>
            <a:r>
              <a:rPr lang="ar-IQ" sz="2400" dirty="0" smtClean="0">
                <a:effectLst/>
                <a:latin typeface="Times New Roman"/>
                <a:ea typeface="Times New Roman"/>
              </a:rPr>
              <a:t> </a:t>
            </a:r>
            <a:r>
              <a:rPr lang="en-US" sz="2400" dirty="0" smtClean="0">
                <a:effectLst/>
                <a:latin typeface="Times New Roman"/>
                <a:ea typeface="Times New Roman"/>
              </a:rPr>
              <a:t/>
            </a:r>
            <a:br>
              <a:rPr lang="en-US" sz="2400" dirty="0" smtClean="0">
                <a:effectLst/>
                <a:latin typeface="Times New Roman"/>
                <a:ea typeface="Times New Roman"/>
              </a:rPr>
            </a:br>
            <a:r>
              <a:rPr lang="ar-IQ" sz="2400" dirty="0" smtClean="0">
                <a:effectLst/>
                <a:latin typeface="Times New Roman"/>
                <a:ea typeface="Times New Roman"/>
              </a:rPr>
              <a:t> </a:t>
            </a:r>
            <a:r>
              <a:rPr lang="en-US" sz="2400" dirty="0" smtClean="0">
                <a:effectLst/>
                <a:latin typeface="Times New Roman"/>
                <a:ea typeface="Times New Roman"/>
              </a:rPr>
              <a:t/>
            </a:r>
            <a:br>
              <a:rPr lang="en-US" sz="2400" dirty="0" smtClean="0">
                <a:effectLst/>
                <a:latin typeface="Times New Roman"/>
                <a:ea typeface="Times New Roman"/>
              </a:rPr>
            </a:br>
            <a:r>
              <a:rPr lang="en-US" sz="2400" dirty="0" smtClean="0">
                <a:effectLst/>
                <a:latin typeface="Times New Roman"/>
                <a:ea typeface="Times New Roman"/>
              </a:rPr>
              <a:t/>
            </a:r>
            <a:br>
              <a:rPr lang="en-US" sz="2400" dirty="0" smtClean="0">
                <a:effectLst/>
                <a:latin typeface="Times New Roman"/>
                <a:ea typeface="Times New Roman"/>
              </a:rPr>
            </a:br>
            <a:r>
              <a:rPr lang="ar-IQ" sz="2400" dirty="0" smtClean="0">
                <a:effectLst/>
                <a:latin typeface="Times New Roman"/>
                <a:ea typeface="Times New Roman"/>
              </a:rPr>
              <a:t> </a:t>
            </a:r>
            <a:r>
              <a:rPr lang="en-US" sz="2400" dirty="0" smtClean="0">
                <a:effectLst/>
                <a:latin typeface="Times New Roman"/>
                <a:ea typeface="Times New Roman"/>
              </a:rPr>
              <a:t/>
            </a:r>
            <a:br>
              <a:rPr lang="en-US" sz="2400" dirty="0" smtClean="0">
                <a:effectLst/>
                <a:latin typeface="Times New Roman"/>
                <a:ea typeface="Times New Roman"/>
              </a:rPr>
            </a:br>
            <a:r>
              <a:rPr lang="ar-IQ" sz="2400" dirty="0" smtClean="0">
                <a:effectLst/>
                <a:latin typeface="Times New Roman"/>
                <a:ea typeface="Times New Roman"/>
              </a:rPr>
              <a:t> </a:t>
            </a:r>
            <a:r>
              <a:rPr lang="en-US" sz="2400" dirty="0" smtClean="0">
                <a:effectLst/>
                <a:latin typeface="Times New Roman"/>
                <a:ea typeface="Times New Roman"/>
              </a:rPr>
              <a:t/>
            </a:r>
            <a:br>
              <a:rPr lang="en-US" sz="2400" dirty="0" smtClean="0">
                <a:effectLst/>
                <a:latin typeface="Times New Roman"/>
                <a:ea typeface="Times New Roman"/>
              </a:rPr>
            </a:br>
            <a:endParaRPr lang="en-US" sz="2400" dirty="0"/>
          </a:p>
        </p:txBody>
      </p:sp>
    </p:spTree>
    <p:extLst>
      <p:ext uri="{BB962C8B-B14F-4D97-AF65-F5344CB8AC3E}">
        <p14:creationId xmlns:p14="http://schemas.microsoft.com/office/powerpoint/2010/main" val="371353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a:r>
              <a:rPr lang="ar-IQ" dirty="0">
                <a:solidFill>
                  <a:prstClr val="black"/>
                </a:solidFill>
                <a:latin typeface="Times New Roman"/>
                <a:ea typeface="Times New Roman"/>
                <a:cs typeface="Times New Roman"/>
              </a:rPr>
              <a:t>ان هاتين </a:t>
            </a:r>
            <a:r>
              <a:rPr lang="ar-IQ" dirty="0" err="1">
                <a:solidFill>
                  <a:prstClr val="black"/>
                </a:solidFill>
                <a:latin typeface="Times New Roman"/>
                <a:ea typeface="Times New Roman"/>
                <a:cs typeface="Times New Roman"/>
              </a:rPr>
              <a:t>النضريتين</a:t>
            </a:r>
            <a:r>
              <a:rPr lang="ar-IQ" dirty="0">
                <a:solidFill>
                  <a:prstClr val="black"/>
                </a:solidFill>
                <a:latin typeface="Times New Roman"/>
                <a:ea typeface="Times New Roman"/>
                <a:cs typeface="Times New Roman"/>
              </a:rPr>
              <a:t> تكمل احدهما الاخرى فنضريه الدافع تشرح </a:t>
            </a:r>
            <a:r>
              <a:rPr lang="ar-IQ" dirty="0" err="1">
                <a:solidFill>
                  <a:prstClr val="black"/>
                </a:solidFill>
                <a:latin typeface="Times New Roman"/>
                <a:ea typeface="Times New Roman"/>
                <a:cs typeface="Times New Roman"/>
              </a:rPr>
              <a:t>العلاقه</a:t>
            </a:r>
            <a:r>
              <a:rPr lang="ar-IQ" dirty="0">
                <a:solidFill>
                  <a:prstClr val="black"/>
                </a:solidFill>
                <a:latin typeface="Times New Roman"/>
                <a:ea typeface="Times New Roman"/>
                <a:cs typeface="Times New Roman"/>
              </a:rPr>
              <a:t> بين شده الحافز ومستوى الانجاز في الفعاليات </a:t>
            </a:r>
            <a:r>
              <a:rPr lang="ar-IQ" dirty="0" err="1">
                <a:solidFill>
                  <a:prstClr val="black"/>
                </a:solidFill>
                <a:latin typeface="Times New Roman"/>
                <a:ea typeface="Times New Roman"/>
                <a:cs typeface="Times New Roman"/>
              </a:rPr>
              <a:t>البسيطه</a:t>
            </a:r>
            <a:r>
              <a:rPr lang="ar-IQ" dirty="0">
                <a:solidFill>
                  <a:prstClr val="black"/>
                </a:solidFill>
                <a:latin typeface="Times New Roman"/>
                <a:ea typeface="Times New Roman"/>
                <a:cs typeface="Times New Roman"/>
              </a:rPr>
              <a:t> التي تتطلب </a:t>
            </a:r>
            <a:r>
              <a:rPr lang="ar-IQ" dirty="0" err="1">
                <a:solidFill>
                  <a:prstClr val="black"/>
                </a:solidFill>
                <a:latin typeface="Times New Roman"/>
                <a:ea typeface="Times New Roman"/>
                <a:cs typeface="Times New Roman"/>
              </a:rPr>
              <a:t>السرعه</a:t>
            </a:r>
            <a:r>
              <a:rPr lang="ar-IQ" dirty="0">
                <a:solidFill>
                  <a:prstClr val="black"/>
                </a:solidFill>
                <a:latin typeface="Times New Roman"/>
                <a:ea typeface="Times New Roman"/>
                <a:cs typeface="Times New Roman"/>
              </a:rPr>
              <a:t> والقوه </a:t>
            </a:r>
            <a:r>
              <a:rPr lang="ar-IQ" dirty="0" err="1">
                <a:solidFill>
                  <a:prstClr val="black"/>
                </a:solidFill>
                <a:latin typeface="Times New Roman"/>
                <a:ea typeface="Times New Roman"/>
                <a:cs typeface="Times New Roman"/>
              </a:rPr>
              <a:t>والمطاوله</a:t>
            </a:r>
            <a:r>
              <a:rPr lang="ar-IQ" dirty="0">
                <a:solidFill>
                  <a:prstClr val="black"/>
                </a:solidFill>
                <a:latin typeface="Times New Roman"/>
                <a:ea typeface="Times New Roman"/>
                <a:cs typeface="Times New Roman"/>
              </a:rPr>
              <a:t> . نضريه حرف </a:t>
            </a:r>
            <a:r>
              <a:rPr lang="en-US" dirty="0">
                <a:solidFill>
                  <a:prstClr val="black"/>
                </a:solidFill>
                <a:latin typeface="Times New Roman"/>
                <a:ea typeface="Times New Roman"/>
                <a:cs typeface="+mj-cs"/>
              </a:rPr>
              <a:t>U</a:t>
            </a:r>
            <a:r>
              <a:rPr lang="ar-IQ" dirty="0">
                <a:solidFill>
                  <a:prstClr val="black"/>
                </a:solidFill>
                <a:latin typeface="Times New Roman"/>
                <a:ea typeface="Times New Roman"/>
                <a:cs typeface="Times New Roman"/>
              </a:rPr>
              <a:t> المقلوب فهي تشرح </a:t>
            </a:r>
            <a:r>
              <a:rPr lang="ar-IQ" dirty="0" err="1">
                <a:solidFill>
                  <a:prstClr val="black"/>
                </a:solidFill>
                <a:latin typeface="Times New Roman"/>
                <a:ea typeface="Times New Roman"/>
                <a:cs typeface="Times New Roman"/>
              </a:rPr>
              <a:t>العلاقه</a:t>
            </a:r>
            <a:r>
              <a:rPr lang="ar-IQ" dirty="0">
                <a:solidFill>
                  <a:prstClr val="black"/>
                </a:solidFill>
                <a:latin typeface="Times New Roman"/>
                <a:ea typeface="Times New Roman"/>
                <a:cs typeface="Times New Roman"/>
              </a:rPr>
              <a:t> بين شده الحافز ومستوى الانجاز في معظم الفعاليات </a:t>
            </a:r>
            <a:r>
              <a:rPr lang="ar-IQ" dirty="0" err="1">
                <a:solidFill>
                  <a:prstClr val="black"/>
                </a:solidFill>
                <a:latin typeface="Times New Roman"/>
                <a:ea typeface="Times New Roman"/>
                <a:cs typeface="Times New Roman"/>
              </a:rPr>
              <a:t>الرياضيه</a:t>
            </a:r>
            <a:r>
              <a:rPr lang="ar-IQ" dirty="0">
                <a:solidFill>
                  <a:prstClr val="black"/>
                </a:solidFill>
                <a:latin typeface="Times New Roman"/>
                <a:ea typeface="Times New Roman"/>
                <a:cs typeface="Times New Roman"/>
              </a:rPr>
              <a:t> التي تتطلب </a:t>
            </a:r>
            <a:r>
              <a:rPr lang="ar-IQ" dirty="0" err="1">
                <a:solidFill>
                  <a:prstClr val="black"/>
                </a:solidFill>
                <a:latin typeface="Times New Roman"/>
                <a:ea typeface="Times New Roman"/>
                <a:cs typeface="Times New Roman"/>
              </a:rPr>
              <a:t>الدقه</a:t>
            </a:r>
            <a:r>
              <a:rPr lang="ar-IQ" dirty="0">
                <a:solidFill>
                  <a:prstClr val="black"/>
                </a:solidFill>
                <a:latin typeface="Times New Roman"/>
                <a:ea typeface="Times New Roman"/>
                <a:cs typeface="Times New Roman"/>
              </a:rPr>
              <a:t> وحسن التوزيع الجهد وتنفيذ الخطط الدقيق لما كان الغرض الاساسي من التحفيز هو تحسين الانجاز يجب ان تؤخذ هاتان النظريتان بعين الاعتبار عند اتخاذ </a:t>
            </a:r>
            <a:r>
              <a:rPr lang="ar-IQ" dirty="0" err="1">
                <a:solidFill>
                  <a:prstClr val="black"/>
                </a:solidFill>
                <a:latin typeface="Times New Roman"/>
                <a:ea typeface="Times New Roman"/>
                <a:cs typeface="Times New Roman"/>
              </a:rPr>
              <a:t>القرارت</a:t>
            </a:r>
            <a:r>
              <a:rPr lang="ar-IQ" dirty="0">
                <a:solidFill>
                  <a:prstClr val="black"/>
                </a:solidFill>
                <a:latin typeface="Times New Roman"/>
                <a:ea typeface="Times New Roman"/>
                <a:cs typeface="Times New Roman"/>
              </a:rPr>
              <a:t> </a:t>
            </a:r>
            <a:r>
              <a:rPr lang="ar-IQ" dirty="0" err="1">
                <a:solidFill>
                  <a:prstClr val="black"/>
                </a:solidFill>
                <a:latin typeface="Times New Roman"/>
                <a:ea typeface="Times New Roman"/>
                <a:cs typeface="Times New Roman"/>
              </a:rPr>
              <a:t>التربويه</a:t>
            </a:r>
            <a:r>
              <a:rPr lang="ar-IQ" dirty="0">
                <a:solidFill>
                  <a:prstClr val="black"/>
                </a:solidFill>
                <a:latin typeface="Times New Roman"/>
                <a:ea typeface="Times New Roman"/>
                <a:cs typeface="Times New Roman"/>
              </a:rPr>
              <a:t> تتعلق بدرجه التحفيز </a:t>
            </a:r>
            <a:r>
              <a:rPr lang="ar-IQ" dirty="0" smtClean="0">
                <a:solidFill>
                  <a:prstClr val="black"/>
                </a:solidFill>
                <a:latin typeface="Times New Roman"/>
                <a:ea typeface="Times New Roman"/>
                <a:cs typeface="Times New Roman"/>
              </a:rPr>
              <a:t>ونوعها</a:t>
            </a:r>
            <a:endParaRPr lang="en-US" sz="6000" dirty="0"/>
          </a:p>
        </p:txBody>
      </p:sp>
    </p:spTree>
    <p:extLst>
      <p:ext uri="{BB962C8B-B14F-4D97-AF65-F5344CB8AC3E}">
        <p14:creationId xmlns:p14="http://schemas.microsoft.com/office/powerpoint/2010/main" val="346959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r>
              <a:rPr lang="ar-IQ" dirty="0">
                <a:solidFill>
                  <a:prstClr val="black"/>
                </a:solidFill>
                <a:latin typeface="Times New Roman"/>
                <a:ea typeface="Times New Roman"/>
                <a:cs typeface="Times New Roman"/>
              </a:rPr>
              <a:t>وعلى الرغم من ان الغرض التحفيز الاساسي هو تحسين مستوى الانجاز فان اغراض التحفيز تتعدا </a:t>
            </a:r>
            <a:r>
              <a:rPr lang="ar-IQ" dirty="0" err="1">
                <a:solidFill>
                  <a:prstClr val="black"/>
                </a:solidFill>
                <a:latin typeface="Times New Roman"/>
                <a:ea typeface="Times New Roman"/>
                <a:cs typeface="Times New Roman"/>
              </a:rPr>
              <a:t>ذالك</a:t>
            </a:r>
            <a:r>
              <a:rPr lang="ar-IQ" dirty="0">
                <a:solidFill>
                  <a:prstClr val="black"/>
                </a:solidFill>
                <a:latin typeface="Times New Roman"/>
                <a:ea typeface="Times New Roman"/>
                <a:cs typeface="Times New Roman"/>
              </a:rPr>
              <a:t> لتشمل اربعه اغراض هي :- </a:t>
            </a:r>
            <a:r>
              <a:rPr lang="en-US" dirty="0">
                <a:solidFill>
                  <a:prstClr val="black"/>
                </a:solidFill>
                <a:latin typeface="Times New Roman"/>
                <a:ea typeface="Times New Roman"/>
              </a:rPr>
              <a:t/>
            </a:r>
            <a:br>
              <a:rPr lang="en-US" dirty="0">
                <a:solidFill>
                  <a:prstClr val="black"/>
                </a:solidFill>
                <a:latin typeface="Times New Roman"/>
                <a:ea typeface="Times New Roman"/>
              </a:rPr>
            </a:br>
            <a:endParaRPr lang="en-US" dirty="0" smtClean="0">
              <a:effectLst/>
              <a:latin typeface="Times New Roman"/>
              <a:ea typeface="Times New Roman"/>
            </a:endParaRPr>
          </a:p>
          <a:p>
            <a:pPr algn="r"/>
            <a:r>
              <a:rPr lang="ar-IQ" dirty="0" smtClean="0">
                <a:effectLst/>
                <a:latin typeface="Times New Roman"/>
                <a:ea typeface="Times New Roman"/>
              </a:rPr>
              <a:t>1 – تحسين الانجاز </a:t>
            </a:r>
            <a:r>
              <a:rPr lang="en-US" dirty="0" smtClean="0">
                <a:effectLst/>
                <a:latin typeface="Times New Roman"/>
                <a:ea typeface="Times New Roman"/>
              </a:rPr>
              <a:t/>
            </a:r>
            <a:br>
              <a:rPr lang="en-US" dirty="0" smtClean="0">
                <a:effectLst/>
                <a:latin typeface="Times New Roman"/>
                <a:ea typeface="Times New Roman"/>
              </a:rPr>
            </a:br>
            <a:r>
              <a:rPr lang="ar-IQ" dirty="0" smtClean="0">
                <a:effectLst/>
                <a:latin typeface="Times New Roman"/>
                <a:ea typeface="Times New Roman"/>
              </a:rPr>
              <a:t>2 – الثبات في التدريب على </a:t>
            </a:r>
            <a:r>
              <a:rPr lang="ar-IQ" dirty="0" err="1" smtClean="0">
                <a:effectLst/>
                <a:latin typeface="Times New Roman"/>
                <a:ea typeface="Times New Roman"/>
              </a:rPr>
              <a:t>الفعاليه</a:t>
            </a:r>
            <a:r>
              <a:rPr lang="ar-IQ" dirty="0" smtClean="0">
                <a:effectLst/>
                <a:latin typeface="Times New Roman"/>
                <a:ea typeface="Times New Roman"/>
              </a:rPr>
              <a:t> </a:t>
            </a:r>
            <a:r>
              <a:rPr lang="en-US" dirty="0" smtClean="0">
                <a:effectLst/>
                <a:latin typeface="Times New Roman"/>
                <a:ea typeface="Times New Roman"/>
              </a:rPr>
              <a:t/>
            </a:r>
            <a:br>
              <a:rPr lang="en-US" dirty="0" smtClean="0">
                <a:effectLst/>
                <a:latin typeface="Times New Roman"/>
                <a:ea typeface="Times New Roman"/>
              </a:rPr>
            </a:br>
            <a:r>
              <a:rPr lang="ar-IQ" dirty="0" smtClean="0">
                <a:effectLst/>
                <a:latin typeface="Times New Roman"/>
                <a:ea typeface="Times New Roman"/>
              </a:rPr>
              <a:t>3 – زياده الجهد اثناء التدريب والسباقات </a:t>
            </a:r>
            <a:r>
              <a:rPr lang="en-US" dirty="0" smtClean="0">
                <a:effectLst/>
                <a:latin typeface="Times New Roman"/>
                <a:ea typeface="Times New Roman"/>
              </a:rPr>
              <a:t/>
            </a:r>
            <a:br>
              <a:rPr lang="en-US" dirty="0" smtClean="0">
                <a:effectLst/>
                <a:latin typeface="Times New Roman"/>
                <a:ea typeface="Times New Roman"/>
              </a:rPr>
            </a:br>
            <a:r>
              <a:rPr lang="ar-IQ" dirty="0" smtClean="0">
                <a:effectLst/>
                <a:latin typeface="Times New Roman"/>
                <a:ea typeface="Times New Roman"/>
              </a:rPr>
              <a:t>4 – اختيار وتفضيل </a:t>
            </a:r>
            <a:r>
              <a:rPr lang="ar-IQ" dirty="0" err="1" smtClean="0">
                <a:effectLst/>
                <a:latin typeface="Times New Roman"/>
                <a:ea typeface="Times New Roman"/>
              </a:rPr>
              <a:t>فعاليه</a:t>
            </a:r>
            <a:r>
              <a:rPr lang="ar-IQ" dirty="0" smtClean="0">
                <a:effectLst/>
                <a:latin typeface="Times New Roman"/>
                <a:ea typeface="Times New Roman"/>
              </a:rPr>
              <a:t> دون اخرى </a:t>
            </a:r>
            <a:r>
              <a:rPr lang="en-US" dirty="0" smtClean="0">
                <a:effectLst/>
                <a:latin typeface="Times New Roman"/>
                <a:ea typeface="Times New Roman"/>
              </a:rPr>
              <a:t/>
            </a:r>
            <a:br>
              <a:rPr lang="en-US" dirty="0" smtClean="0">
                <a:effectLst/>
                <a:latin typeface="Times New Roman"/>
                <a:ea typeface="Times New Roman"/>
              </a:rPr>
            </a:br>
            <a:r>
              <a:rPr lang="ar-IQ" dirty="0" smtClean="0">
                <a:effectLst/>
                <a:latin typeface="Times New Roman"/>
                <a:ea typeface="Times New Roman"/>
              </a:rPr>
              <a:t> </a:t>
            </a:r>
            <a:endParaRPr lang="en-US" dirty="0"/>
          </a:p>
        </p:txBody>
      </p:sp>
    </p:spTree>
    <p:extLst>
      <p:ext uri="{BB962C8B-B14F-4D97-AF65-F5344CB8AC3E}">
        <p14:creationId xmlns:p14="http://schemas.microsoft.com/office/powerpoint/2010/main" val="42358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pPr marL="0" marR="0" algn="justLow" rtl="1">
              <a:spcBef>
                <a:spcPts val="0"/>
              </a:spcBef>
              <a:spcAft>
                <a:spcPts val="0"/>
              </a:spcAft>
              <a:tabLst>
                <a:tab pos="473710" algn="l"/>
              </a:tabLst>
            </a:pPr>
            <a:r>
              <a:rPr lang="ar-IQ" b="1" dirty="0">
                <a:latin typeface="Times New Roman"/>
                <a:ea typeface="Times New Roman"/>
              </a:rPr>
              <a:t>طرق استخدام الحاجات في تحفيز </a:t>
            </a:r>
            <a:r>
              <a:rPr lang="ar-IQ" b="1" dirty="0" err="1">
                <a:latin typeface="Times New Roman"/>
                <a:ea typeface="Times New Roman"/>
              </a:rPr>
              <a:t>الرياضه</a:t>
            </a:r>
            <a:endParaRPr lang="en-US" dirty="0">
              <a:latin typeface="Times New Roman"/>
              <a:ea typeface="Times New Roman"/>
            </a:endParaRPr>
          </a:p>
          <a:p>
            <a:pPr marL="0" marR="0" algn="justLow" rtl="1">
              <a:spcBef>
                <a:spcPts val="0"/>
              </a:spcBef>
              <a:spcAft>
                <a:spcPts val="0"/>
              </a:spcAft>
              <a:tabLst>
                <a:tab pos="473710" algn="l"/>
              </a:tabLst>
            </a:pPr>
            <a:r>
              <a:rPr lang="ar-IQ" b="1" dirty="0">
                <a:latin typeface="Times New Roman"/>
                <a:ea typeface="Times New Roman"/>
              </a:rPr>
              <a:t> </a:t>
            </a:r>
            <a:endParaRPr lang="en-US" dirty="0">
              <a:latin typeface="Times New Roman"/>
              <a:ea typeface="Times New Roman"/>
            </a:endParaRPr>
          </a:p>
          <a:p>
            <a:pPr marL="0" marR="0" algn="justLow" rtl="1">
              <a:spcBef>
                <a:spcPts val="0"/>
              </a:spcBef>
              <a:spcAft>
                <a:spcPts val="0"/>
              </a:spcAft>
              <a:tabLst>
                <a:tab pos="473710" algn="l"/>
              </a:tabLst>
            </a:pPr>
            <a:r>
              <a:rPr lang="ar-IQ" b="1" dirty="0">
                <a:latin typeface="Times New Roman"/>
                <a:ea typeface="Times New Roman"/>
              </a:rPr>
              <a:t>هناك طرق عديدة </a:t>
            </a:r>
            <a:r>
              <a:rPr lang="ar-IQ" b="1" dirty="0" err="1">
                <a:latin typeface="Times New Roman"/>
                <a:ea typeface="Times New Roman"/>
              </a:rPr>
              <a:t>لااستغلال</a:t>
            </a:r>
            <a:r>
              <a:rPr lang="ar-IQ" b="1" dirty="0">
                <a:latin typeface="Times New Roman"/>
                <a:ea typeface="Times New Roman"/>
              </a:rPr>
              <a:t> الحاجات النفسية وتحفيز الرياضي على العمل ومنها :</a:t>
            </a:r>
            <a:endParaRPr lang="en-US" dirty="0">
              <a:latin typeface="Times New Roman"/>
              <a:ea typeface="Times New Roman"/>
            </a:endParaRPr>
          </a:p>
          <a:p>
            <a:pPr marL="0" marR="0" algn="justLow" rtl="1">
              <a:spcBef>
                <a:spcPts val="0"/>
              </a:spcBef>
              <a:spcAft>
                <a:spcPts val="0"/>
              </a:spcAft>
              <a:tabLst>
                <a:tab pos="473710" algn="l"/>
              </a:tabLst>
            </a:pPr>
            <a:r>
              <a:rPr lang="ar-IQ" dirty="0">
                <a:latin typeface="Times New Roman"/>
                <a:ea typeface="Times New Roman"/>
              </a:rPr>
              <a:t>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a:latin typeface="Times New Roman"/>
                <a:ea typeface="Times New Roman"/>
              </a:rPr>
              <a:t>مكافاة </a:t>
            </a:r>
            <a:r>
              <a:rPr lang="ar-IQ" b="1" dirty="0" err="1">
                <a:latin typeface="Times New Roman"/>
                <a:ea typeface="Times New Roman"/>
              </a:rPr>
              <a:t>الاستاجابات</a:t>
            </a:r>
            <a:r>
              <a:rPr lang="ar-IQ" b="1" dirty="0">
                <a:latin typeface="Times New Roman"/>
                <a:ea typeface="Times New Roman"/>
              </a:rPr>
              <a:t> المرغوب فيها</a:t>
            </a:r>
            <a:r>
              <a:rPr lang="ar-IQ" dirty="0">
                <a:latin typeface="Times New Roman"/>
                <a:ea typeface="Times New Roman"/>
              </a:rPr>
              <a:t> :ان حصول الرياضي على المكافاة لقيامة باستجابة معينة سيعزز تلك </a:t>
            </a:r>
            <a:r>
              <a:rPr lang="ar-IQ" dirty="0" err="1">
                <a:latin typeface="Times New Roman"/>
                <a:ea typeface="Times New Roman"/>
              </a:rPr>
              <a:t>الاستجابه</a:t>
            </a:r>
            <a:r>
              <a:rPr lang="ar-IQ" dirty="0">
                <a:latin typeface="Times New Roman"/>
                <a:ea typeface="Times New Roman"/>
              </a:rPr>
              <a:t> ويزيد من احتمال حدوثها في المستقبل اضافه الى تحفيزها للاستمرار لبذل الجهد وتحسين المستوى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a:latin typeface="Times New Roman"/>
                <a:ea typeface="Times New Roman"/>
              </a:rPr>
              <a:t>الكلمات </a:t>
            </a:r>
            <a:r>
              <a:rPr lang="ar-IQ" b="1" dirty="0" err="1">
                <a:latin typeface="Times New Roman"/>
                <a:ea typeface="Times New Roman"/>
              </a:rPr>
              <a:t>المشجعه</a:t>
            </a:r>
            <a:r>
              <a:rPr lang="ar-IQ" b="1" dirty="0">
                <a:latin typeface="Times New Roman"/>
                <a:ea typeface="Times New Roman"/>
              </a:rPr>
              <a:t> من قبل المدرب</a:t>
            </a:r>
            <a:r>
              <a:rPr lang="ar-IQ" dirty="0">
                <a:latin typeface="Times New Roman"/>
                <a:ea typeface="Times New Roman"/>
              </a:rPr>
              <a:t> – مهما كانت درجه نضج الرياضي فانه يحتاج عامل التشجيع وانه يحتاج الى ان يعترف الاخرون </a:t>
            </a:r>
            <a:r>
              <a:rPr lang="ar-IQ" dirty="0" err="1">
                <a:latin typeface="Times New Roman"/>
                <a:ea typeface="Times New Roman"/>
              </a:rPr>
              <a:t>بانجازاتهم</a:t>
            </a:r>
            <a:r>
              <a:rPr lang="ar-IQ" dirty="0">
                <a:latin typeface="Times New Roman"/>
                <a:ea typeface="Times New Roman"/>
              </a:rPr>
              <a:t> بمجرد كلمه </a:t>
            </a:r>
            <a:r>
              <a:rPr lang="ar-IQ" dirty="0" err="1">
                <a:latin typeface="Times New Roman"/>
                <a:ea typeface="Times New Roman"/>
              </a:rPr>
              <a:t>بسيطه</a:t>
            </a:r>
            <a:r>
              <a:rPr lang="ar-IQ" dirty="0">
                <a:latin typeface="Times New Roman"/>
                <a:ea typeface="Times New Roman"/>
              </a:rPr>
              <a:t> من قبل المدرب قد تؤدي الى تحسين ملموس في قابليه الرياضي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err="1">
                <a:latin typeface="Times New Roman"/>
                <a:ea typeface="Times New Roman"/>
              </a:rPr>
              <a:t>الموسيقه</a:t>
            </a:r>
            <a:r>
              <a:rPr lang="ar-IQ" b="1" dirty="0">
                <a:latin typeface="Times New Roman"/>
                <a:ea typeface="Times New Roman"/>
              </a:rPr>
              <a:t> </a:t>
            </a:r>
            <a:r>
              <a:rPr lang="ar-IQ" dirty="0">
                <a:latin typeface="Times New Roman"/>
                <a:ea typeface="Times New Roman"/>
              </a:rPr>
              <a:t>– نستعمل </a:t>
            </a:r>
            <a:r>
              <a:rPr lang="ar-IQ" dirty="0" err="1">
                <a:latin typeface="Times New Roman"/>
                <a:ea typeface="Times New Roman"/>
              </a:rPr>
              <a:t>الموسيقه</a:t>
            </a:r>
            <a:r>
              <a:rPr lang="ar-IQ" dirty="0">
                <a:latin typeface="Times New Roman"/>
                <a:ea typeface="Times New Roman"/>
              </a:rPr>
              <a:t> في كثير من الفعاليات </a:t>
            </a:r>
            <a:r>
              <a:rPr lang="ar-IQ" dirty="0" err="1">
                <a:latin typeface="Times New Roman"/>
                <a:ea typeface="Times New Roman"/>
              </a:rPr>
              <a:t>الرياضيه</a:t>
            </a:r>
            <a:r>
              <a:rPr lang="ar-IQ" dirty="0">
                <a:latin typeface="Times New Roman"/>
                <a:ea typeface="Times New Roman"/>
              </a:rPr>
              <a:t> </a:t>
            </a:r>
            <a:r>
              <a:rPr lang="ar-IQ" dirty="0" err="1">
                <a:latin typeface="Times New Roman"/>
                <a:ea typeface="Times New Roman"/>
              </a:rPr>
              <a:t>المساعده</a:t>
            </a:r>
            <a:r>
              <a:rPr lang="ar-IQ" dirty="0">
                <a:latin typeface="Times New Roman"/>
                <a:ea typeface="Times New Roman"/>
              </a:rPr>
              <a:t> الرياضي على بذل الجهد في فعاليته ولخلق جو مناسب </a:t>
            </a:r>
            <a:r>
              <a:rPr lang="ar-IQ" dirty="0" err="1">
                <a:latin typeface="Times New Roman"/>
                <a:ea typeface="Times New Roman"/>
              </a:rPr>
              <a:t>لاداء</a:t>
            </a:r>
            <a:r>
              <a:rPr lang="ar-IQ" dirty="0">
                <a:latin typeface="Times New Roman"/>
                <a:ea typeface="Times New Roman"/>
              </a:rPr>
              <a:t> بعض الفعاليات </a:t>
            </a:r>
            <a:r>
              <a:rPr lang="ar-IQ" dirty="0" err="1">
                <a:latin typeface="Times New Roman"/>
                <a:ea typeface="Times New Roman"/>
              </a:rPr>
              <a:t>الرياضيه</a:t>
            </a:r>
            <a:r>
              <a:rPr lang="ar-IQ" dirty="0">
                <a:latin typeface="Times New Roman"/>
                <a:ea typeface="Times New Roman"/>
              </a:rPr>
              <a:t>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err="1">
                <a:latin typeface="Times New Roman"/>
                <a:ea typeface="Times New Roman"/>
              </a:rPr>
              <a:t>المسابقه</a:t>
            </a:r>
            <a:r>
              <a:rPr lang="ar-IQ" dirty="0">
                <a:latin typeface="Times New Roman"/>
                <a:ea typeface="Times New Roman"/>
              </a:rPr>
              <a:t> – ان </a:t>
            </a:r>
            <a:r>
              <a:rPr lang="ar-IQ" dirty="0" err="1">
                <a:latin typeface="Times New Roman"/>
                <a:ea typeface="Times New Roman"/>
              </a:rPr>
              <a:t>المسابقه</a:t>
            </a:r>
            <a:r>
              <a:rPr lang="ar-IQ" dirty="0">
                <a:latin typeface="Times New Roman"/>
                <a:ea typeface="Times New Roman"/>
              </a:rPr>
              <a:t> هي من الوسائل </a:t>
            </a:r>
            <a:r>
              <a:rPr lang="ar-IQ" dirty="0" err="1">
                <a:latin typeface="Times New Roman"/>
                <a:ea typeface="Times New Roman"/>
              </a:rPr>
              <a:t>الناجحه</a:t>
            </a:r>
            <a:r>
              <a:rPr lang="ar-IQ" dirty="0">
                <a:latin typeface="Times New Roman"/>
                <a:ea typeface="Times New Roman"/>
              </a:rPr>
              <a:t> في استثاره رغبه الرياضي وفي حثه على بذل اقصى جهد وهذه </a:t>
            </a:r>
            <a:r>
              <a:rPr lang="ar-IQ" dirty="0" err="1">
                <a:latin typeface="Times New Roman"/>
                <a:ea typeface="Times New Roman"/>
              </a:rPr>
              <a:t>المسابقه</a:t>
            </a:r>
            <a:r>
              <a:rPr lang="ar-IQ" dirty="0">
                <a:latin typeface="Times New Roman"/>
                <a:ea typeface="Times New Roman"/>
              </a:rPr>
              <a:t> قد تكون مع شخص اخر او مسابقه الرياضي مع نفسه والمقصود </a:t>
            </a:r>
            <a:r>
              <a:rPr lang="ar-IQ" dirty="0" err="1">
                <a:latin typeface="Times New Roman"/>
                <a:ea typeface="Times New Roman"/>
              </a:rPr>
              <a:t>بذالك</a:t>
            </a:r>
            <a:r>
              <a:rPr lang="ar-IQ" dirty="0">
                <a:latin typeface="Times New Roman"/>
                <a:ea typeface="Times New Roman"/>
              </a:rPr>
              <a:t> ان الرياضي سيحاول ان يتسابق مع نفسه لكسر رقم معين او انجاز عمل معين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a:latin typeface="Times New Roman"/>
                <a:ea typeface="Times New Roman"/>
              </a:rPr>
              <a:t>معرفه الشخص لقابليته ولمدى نجاحه</a:t>
            </a:r>
            <a:r>
              <a:rPr lang="ar-IQ" dirty="0">
                <a:latin typeface="Times New Roman"/>
                <a:ea typeface="Times New Roman"/>
              </a:rPr>
              <a:t> ان الشخص الذي يعلم مدا تقدمه ومدى نجاحه سيتقدم اسرع من الشخص الذي يتدرب من دون هذه </a:t>
            </a:r>
            <a:r>
              <a:rPr lang="ar-IQ" dirty="0" err="1">
                <a:latin typeface="Times New Roman"/>
                <a:ea typeface="Times New Roman"/>
              </a:rPr>
              <a:t>المعرفه</a:t>
            </a:r>
            <a:r>
              <a:rPr lang="ar-IQ" dirty="0">
                <a:latin typeface="Times New Roman"/>
                <a:ea typeface="Times New Roman"/>
              </a:rPr>
              <a:t> ولهذا يجب على المدرب ان يكون حريصا على مساعده الرياضي في تفهم قابليه نجاحه او فشله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a:latin typeface="Times New Roman"/>
                <a:ea typeface="Times New Roman"/>
              </a:rPr>
              <a:t>الحصول على تجارب النجاح</a:t>
            </a:r>
            <a:r>
              <a:rPr lang="ar-IQ" dirty="0">
                <a:latin typeface="Times New Roman"/>
                <a:ea typeface="Times New Roman"/>
              </a:rPr>
              <a:t>  - ان الرياضي يمر بتجارب الفشل لفتره طويله نسبيا سيلاقي </a:t>
            </a:r>
            <a:r>
              <a:rPr lang="ar-IQ" dirty="0" err="1">
                <a:latin typeface="Times New Roman"/>
                <a:ea typeface="Times New Roman"/>
              </a:rPr>
              <a:t>صعوبه</a:t>
            </a:r>
            <a:r>
              <a:rPr lang="ar-IQ" dirty="0">
                <a:latin typeface="Times New Roman"/>
                <a:ea typeface="Times New Roman"/>
              </a:rPr>
              <a:t> في </a:t>
            </a:r>
            <a:r>
              <a:rPr lang="ar-IQ" dirty="0" err="1">
                <a:latin typeface="Times New Roman"/>
                <a:ea typeface="Times New Roman"/>
              </a:rPr>
              <a:t>المحافظه</a:t>
            </a:r>
            <a:r>
              <a:rPr lang="ar-IQ" dirty="0">
                <a:latin typeface="Times New Roman"/>
                <a:ea typeface="Times New Roman"/>
              </a:rPr>
              <a:t> على رغبته </a:t>
            </a:r>
            <a:r>
              <a:rPr lang="ar-IQ" dirty="0" err="1">
                <a:latin typeface="Times New Roman"/>
                <a:ea typeface="Times New Roman"/>
              </a:rPr>
              <a:t>والحماسه</a:t>
            </a:r>
            <a:r>
              <a:rPr lang="ar-IQ" dirty="0">
                <a:latin typeface="Times New Roman"/>
                <a:ea typeface="Times New Roman"/>
              </a:rPr>
              <a:t> </a:t>
            </a:r>
            <a:r>
              <a:rPr lang="ar-IQ" dirty="0" err="1">
                <a:latin typeface="Times New Roman"/>
                <a:ea typeface="Times New Roman"/>
              </a:rPr>
              <a:t>الفعليه</a:t>
            </a:r>
            <a:r>
              <a:rPr lang="ar-IQ" dirty="0">
                <a:latin typeface="Times New Roman"/>
                <a:ea typeface="Times New Roman"/>
              </a:rPr>
              <a:t> التي يمارسها وواجب المدرب في هذه </a:t>
            </a:r>
            <a:r>
              <a:rPr lang="ar-IQ" dirty="0" err="1">
                <a:latin typeface="Times New Roman"/>
                <a:ea typeface="Times New Roman"/>
              </a:rPr>
              <a:t>الحاله</a:t>
            </a:r>
            <a:r>
              <a:rPr lang="ar-IQ" dirty="0">
                <a:latin typeface="Times New Roman"/>
                <a:ea typeface="Times New Roman"/>
              </a:rPr>
              <a:t> وهو خلق الجو المناسب للرياضي ويمكنه من الحصول على بعض التجارب النجاح التي ستؤدي الى تشجيع الرياضي وتحفيزه على الاستمرار في فعاليته </a:t>
            </a:r>
            <a:endParaRPr lang="en-US" dirty="0">
              <a:latin typeface="Times New Roman"/>
              <a:ea typeface="Times New Roman"/>
            </a:endParaRPr>
          </a:p>
          <a:p>
            <a:pPr lvl="0" algn="justLow" rtl="1">
              <a:spcBef>
                <a:spcPts val="0"/>
              </a:spcBef>
              <a:buFont typeface="+mj-lt"/>
              <a:buAutoNum type="arabicPeriod"/>
              <a:tabLst>
                <a:tab pos="457200" algn="l"/>
                <a:tab pos="473710" algn="l"/>
              </a:tabLst>
            </a:pPr>
            <a:r>
              <a:rPr lang="ar-IQ" b="1" dirty="0">
                <a:latin typeface="Times New Roman"/>
                <a:ea typeface="Times New Roman"/>
              </a:rPr>
              <a:t>العمل نحو هدف معين</a:t>
            </a:r>
            <a:r>
              <a:rPr lang="ar-IQ" dirty="0">
                <a:latin typeface="Times New Roman"/>
                <a:ea typeface="Times New Roman"/>
              </a:rPr>
              <a:t> – ان الرياضي يتمرن نحو هدف معين سيكون له حافز في عمله وان العمل من دون هدف هو عمل عقيم وممل فيجب على المدرب مساعده الرياضي في وضع هدف مناسب له يستطيع تحقيقه كي يكون للتمرين قيمه وكي يعرف الرياضي مدى تقدمه </a:t>
            </a:r>
            <a:endParaRPr lang="en-US" dirty="0">
              <a:latin typeface="Times New Roman"/>
              <a:ea typeface="Times New Roman"/>
            </a:endParaRPr>
          </a:p>
          <a:p>
            <a:endParaRPr lang="en-US" dirty="0"/>
          </a:p>
        </p:txBody>
      </p:sp>
    </p:spTree>
    <p:extLst>
      <p:ext uri="{BB962C8B-B14F-4D97-AF65-F5344CB8AC3E}">
        <p14:creationId xmlns:p14="http://schemas.microsoft.com/office/powerpoint/2010/main" val="3499104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101</Words>
  <Application>Microsoft Office PowerPoint</Application>
  <PresentationFormat>On-screen Show (4:3)</PresentationFormat>
  <Paragraphs>15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اغراض التحفيز    من البديهيات المعروفه في مجال التعلم هي ان مستوى الانجاز للفرد في اي مهاره قد لايعكس الضروره ودرجه التعلم لذالك الفرد لتلك المهاره حيث ان درجه التعلم تساوي مستوى الانجاز عندد توفر الحوافز المناسبه والشروط الجسميه المناسبه لذا فان درجه التعلم هي اكثر ثباتا من مستوى الانجاز الذي يتذبذب متاثرا بلحوافز حيث ان مفهوم النظرية يصف الانجاز في اي وقت على انه يتاثر بحضور الحافز هناك اكثر من نظريه واحده تشرح العلاقه بين الحافز ومستوى الانجاز ومن اهم هذه النظريات نظريه الدافع ( Drive theory  ) ونضريه حرف U  المقلوب ( Inverted u theory ) فنضريه الدافع تشير الى مستوى الانجاز يتناسب تناسبا طرديا مع درجه التحفيز اي ان مستوى الانجاز يتحسن بلضروره اذ ازدادت شدة الحافز اما نضريه حرف   U   تشير الى وجود ارتباط غير خطي بين شده الحافز ومستوى الانجاز وبعدها يتوقف التحسن بالانجاز عند زياده الحافز عن ذلك الحد ثم يبدا الانجاز بالهبوط مع اي زياده اضافيه في شده الحافز .          </vt:lpstr>
      <vt:lpstr>PowerPoint Presentation</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اغراض التحفيز    من البديهيات المعروفه في مجال التعلم هي ان مستوى الانجاز للفرد في اي مهاره قد لايعكس الضروره ودرجه التعلم لذالك الفرد لتلك المهاره حيث ان درجه التعلم تساوي مستوى الانجاز عندد توفر الحوافز المناسبه والشروط الجسميه المناسبه لذا فان درجه التعلم هي اكثر ثباتا من مستوى الانجاز الذي يتذبذب متاثرا بلحوافز حيث ان مفهوم النظرية يصف الانجاز في اي وقت على انه يتاثر بحضور الحافز هناك اكثر من نظريه واحده تشرح العلاقه بين الحافز ومستوى الانجاز ومن اهم هذه النظريات نظريه الدافع ( Drive theory  ) ونضريه حرف U  المقلوب ( Inverted u theory ) فنضريه الدافع تشير الى مستوى الانجاز يتناسب تناسبا طرديا مع درجه التحفيز اي ان مستوى الانجاز يتحسن بلضروره اذ ازدادت شدة الحافز اما نضريه حرف   U   تشير الى وجود ارتباط غير خطي بين شده الحافز ومستوى الانجاز وبعدها يتوقف التحسن بالانجاز عند زياده الحافز عن ذلك الحد ثم يبدا الانجاز بالهبوط مع اي زياده اضافيه في شده الحافز .          </dc:title>
  <dc:creator>Maher</dc:creator>
  <cp:lastModifiedBy>Maher</cp:lastModifiedBy>
  <cp:revision>2</cp:revision>
  <dcterms:created xsi:type="dcterms:W3CDTF">2018-12-09T19:59:18Z</dcterms:created>
  <dcterms:modified xsi:type="dcterms:W3CDTF">2018-12-10T16:26:20Z</dcterms:modified>
</cp:coreProperties>
</file>